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4" r:id="rId4"/>
    <p:sldId id="257" r:id="rId5"/>
    <p:sldId id="296" r:id="rId6"/>
    <p:sldId id="314" r:id="rId7"/>
    <p:sldId id="294" r:id="rId8"/>
    <p:sldId id="297" r:id="rId9"/>
    <p:sldId id="298" r:id="rId10"/>
    <p:sldId id="299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339"/>
    <a:srgbClr val="0068B6"/>
    <a:srgbClr val="F9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rpsraadberkelenschot.nl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rpsraadberkelenschot.n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71E48-A653-4271-9ACF-89A9D8CA88BD}" type="doc">
      <dgm:prSet loTypeId="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A7DC08-07AB-4B91-8C14-D34775C7546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>
              <a:latin typeface="Verdana" panose="020B0604030504040204" pitchFamily="34" charset="0"/>
              <a:cs typeface="Verdana" panose="020B0604030504040204" pitchFamily="34" charset="0"/>
            </a:rPr>
            <a:t>Wie zijn we? </a:t>
          </a:r>
          <a:r>
            <a:rPr lang="en-US">
              <a:latin typeface="Verdana" panose="020B0604030504040204" pitchFamily="34" charset="0"/>
              <a:cs typeface="Verdana" panose="020B0604030504040204" pitchFamily="34" charset="0"/>
            </a:rPr>
            <a:t/>
          </a:r>
          <a:endParaRPr lang="en-US">
            <a:latin typeface="Verdana" panose="020B0604030504040204" pitchFamily="34" charset="0"/>
            <a:cs typeface="Verdana" panose="020B0604030504040204" pitchFamily="34" charset="0"/>
          </a:endParaRPr>
        </a:p>
      </dgm:t>
    </dgm:pt>
    <dgm:pt modelId="{AF3AD524-992F-4FBF-8D36-7AD22D9B3AD1}" cxnId="{36C71EBD-6839-414D-81DC-129E032BC526}" type="parTrans">
      <dgm:prSet/>
      <dgm:spPr/>
      <dgm:t>
        <a:bodyPr/>
        <a:lstStyle/>
        <a:p>
          <a:endParaRPr lang="en-US"/>
        </a:p>
      </dgm:t>
    </dgm:pt>
    <dgm:pt modelId="{15AB21E1-710A-4489-8B2E-419D344F848A}" cxnId="{36C71EBD-6839-414D-81DC-129E032BC526}" type="sibTrans">
      <dgm:prSet/>
      <dgm:spPr/>
      <dgm:t>
        <a:bodyPr/>
        <a:lstStyle/>
        <a:p>
          <a:endParaRPr lang="en-US"/>
        </a:p>
      </dgm:t>
    </dgm:pt>
    <dgm:pt modelId="{B3230BF6-9D4A-4907-8B8F-58C79E8B7F8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>
              <a:latin typeface="Verdana" panose="020B0604030504040204" pitchFamily="34" charset="0"/>
              <a:cs typeface="Verdana" panose="020B0604030504040204" pitchFamily="34" charset="0"/>
            </a:rPr>
            <a:t>W</a:t>
          </a:r>
          <a:r>
            <a:rPr lang="nl-NL">
              <a:latin typeface="Verdana" panose="020B0604030504040204" pitchFamily="34" charset="0"/>
              <a:cs typeface="Verdana" panose="020B0604030504040204" pitchFamily="34" charset="0"/>
            </a:rPr>
            <a:t>at doen we voor u?</a:t>
          </a:r>
          <a:r>
            <a:rPr lang="en-US">
              <a:latin typeface="Verdana" panose="020B0604030504040204" pitchFamily="34" charset="0"/>
              <a:cs typeface="Verdana" panose="020B0604030504040204" pitchFamily="34" charset="0"/>
            </a:rPr>
            <a:t/>
          </a:r>
          <a:endParaRPr lang="en-US">
            <a:latin typeface="Verdana" panose="020B0604030504040204" pitchFamily="34" charset="0"/>
            <a:cs typeface="Verdana" panose="020B0604030504040204" pitchFamily="34" charset="0"/>
          </a:endParaRPr>
        </a:p>
      </dgm:t>
    </dgm:pt>
    <dgm:pt modelId="{D4D7F302-FD46-4C67-AD49-870298AF7722}" cxnId="{9A8ABE64-1A00-4215-9B80-E3D4C2E9CACD}" type="parTrans">
      <dgm:prSet/>
      <dgm:spPr/>
      <dgm:t>
        <a:bodyPr/>
        <a:lstStyle/>
        <a:p>
          <a:endParaRPr lang="en-US"/>
        </a:p>
      </dgm:t>
    </dgm:pt>
    <dgm:pt modelId="{9F256619-F62B-49B7-B329-5E2C1B0B5421}" cxnId="{9A8ABE64-1A00-4215-9B80-E3D4C2E9CACD}" type="sibTrans">
      <dgm:prSet/>
      <dgm:spPr/>
      <dgm:t>
        <a:bodyPr/>
        <a:lstStyle/>
        <a:p>
          <a:endParaRPr lang="en-US"/>
        </a:p>
      </dgm:t>
    </dgm:pt>
    <dgm:pt modelId="{D987FE5D-4899-439E-A4B3-9571BC94FA6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dirty="0">
              <a:latin typeface="Verdana" panose="020B0604030504040204" pitchFamily="34" charset="0"/>
              <a:cs typeface="Verdana" panose="020B0604030504040204" pitchFamily="34" charset="0"/>
            </a:rPr>
            <a:t>Lees ons jaarverslag: </a:t>
          </a:r>
          <a:r>
            <a:rPr lang="nl-NL" dirty="0">
              <a:latin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/>
            </a:rPr>
            <a:t>www.dorpsraadberkelenschot.nl</a:t>
          </a:r>
          <a:r>
            <a:rPr lang="nl-NL" dirty="0">
              <a:latin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n-US" dirty="0">
              <a:latin typeface="Verdana" panose="020B0604030504040204" pitchFamily="34" charset="0"/>
              <a:cs typeface="Verdana" panose="020B0604030504040204" pitchFamily="34" charset="0"/>
            </a:rPr>
            <a:t/>
          </a:r>
          <a:endParaRPr lang="en-US" dirty="0">
            <a:latin typeface="Verdana" panose="020B0604030504040204" pitchFamily="34" charset="0"/>
            <a:cs typeface="Verdana" panose="020B0604030504040204" pitchFamily="34" charset="0"/>
          </a:endParaRPr>
        </a:p>
      </dgm:t>
    </dgm:pt>
    <dgm:pt modelId="{51916759-8A8B-4011-A671-B23ABF43B8F8}" cxnId="{780B40C4-BF88-4824-AF53-5A73F76C81B1}" type="parTrans">
      <dgm:prSet/>
      <dgm:spPr/>
      <dgm:t>
        <a:bodyPr/>
        <a:lstStyle/>
        <a:p>
          <a:endParaRPr lang="en-US"/>
        </a:p>
      </dgm:t>
    </dgm:pt>
    <dgm:pt modelId="{394E5B0B-5AC7-4A23-9070-A8B51F32A1FF}" cxnId="{780B40C4-BF88-4824-AF53-5A73F76C81B1}" type="sibTrans">
      <dgm:prSet/>
      <dgm:spPr/>
      <dgm:t>
        <a:bodyPr/>
        <a:lstStyle/>
        <a:p>
          <a:endParaRPr lang="en-US"/>
        </a:p>
      </dgm:t>
    </dgm:pt>
    <dgm:pt modelId="{AF8732DC-C9AA-4165-B248-EC909C092B64}" type="pres">
      <dgm:prSet presAssocID="{07271E48-A653-4271-9ACF-89A9D8CA88BD}" presName="linear" presStyleCnt="0">
        <dgm:presLayoutVars>
          <dgm:animLvl val="lvl"/>
          <dgm:resizeHandles val="exact"/>
        </dgm:presLayoutVars>
      </dgm:prSet>
      <dgm:spPr/>
    </dgm:pt>
    <dgm:pt modelId="{F256692F-255B-4D41-BCAB-E2783C550BED}" type="pres">
      <dgm:prSet presAssocID="{5FA7DC08-07AB-4B91-8C14-D34775C754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BC2988-484A-49AD-B89B-2FD8F40A7B10}" type="pres">
      <dgm:prSet presAssocID="{15AB21E1-710A-4489-8B2E-419D344F848A}" presName="spacer" presStyleCnt="0"/>
      <dgm:spPr/>
    </dgm:pt>
    <dgm:pt modelId="{A5FDA0F8-3D99-4D9B-B5A0-3E2C28872AB3}" type="pres">
      <dgm:prSet presAssocID="{B3230BF6-9D4A-4907-8B8F-58C79E8B7F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9DB413-3844-462D-8ED5-FEE9D71A7632}" type="pres">
      <dgm:prSet presAssocID="{9F256619-F62B-49B7-B329-5E2C1B0B5421}" presName="spacer" presStyleCnt="0"/>
      <dgm:spPr/>
    </dgm:pt>
    <dgm:pt modelId="{D0003081-46E7-4624-A14D-993BD9CB4B06}" type="pres">
      <dgm:prSet presAssocID="{D987FE5D-4899-439E-A4B3-9571BC94FA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C71EBD-6839-414D-81DC-129E032BC526}" srcId="{07271E48-A653-4271-9ACF-89A9D8CA88BD}" destId="{5FA7DC08-07AB-4B91-8C14-D34775C7546C}" srcOrd="0" destOrd="0" parTransId="{AF3AD524-992F-4FBF-8D36-7AD22D9B3AD1}" sibTransId="{15AB21E1-710A-4489-8B2E-419D344F848A}"/>
    <dgm:cxn modelId="{9A8ABE64-1A00-4215-9B80-E3D4C2E9CACD}" srcId="{07271E48-A653-4271-9ACF-89A9D8CA88BD}" destId="{B3230BF6-9D4A-4907-8B8F-58C79E8B7F88}" srcOrd="1" destOrd="0" parTransId="{D4D7F302-FD46-4C67-AD49-870298AF7722}" sibTransId="{9F256619-F62B-49B7-B329-5E2C1B0B5421}"/>
    <dgm:cxn modelId="{780B40C4-BF88-4824-AF53-5A73F76C81B1}" srcId="{07271E48-A653-4271-9ACF-89A9D8CA88BD}" destId="{D987FE5D-4899-439E-A4B3-9571BC94FA63}" srcOrd="2" destOrd="0" parTransId="{51916759-8A8B-4011-A671-B23ABF43B8F8}" sibTransId="{394E5B0B-5AC7-4A23-9070-A8B51F32A1FF}"/>
    <dgm:cxn modelId="{252FFAF2-B80C-4FD9-B15A-AE33C0A10B11}" type="presOf" srcId="{07271E48-A653-4271-9ACF-89A9D8CA88BD}" destId="{AF8732DC-C9AA-4165-B248-EC909C092B64}" srcOrd="0" destOrd="0" presId="urn:microsoft.com/office/officeart/2005/8/layout/vList2"/>
    <dgm:cxn modelId="{E1D7C436-D692-434E-BA62-64F2E249812A}" type="presParOf" srcId="{AF8732DC-C9AA-4165-B248-EC909C092B64}" destId="{F256692F-255B-4D41-BCAB-E2783C550BED}" srcOrd="0" destOrd="0" presId="urn:microsoft.com/office/officeart/2005/8/layout/vList2"/>
    <dgm:cxn modelId="{4B8872CC-707F-4965-896B-1599CBD7E1BA}" type="presOf" srcId="{5FA7DC08-07AB-4B91-8C14-D34775C7546C}" destId="{F256692F-255B-4D41-BCAB-E2783C550BED}" srcOrd="0" destOrd="0" presId="urn:microsoft.com/office/officeart/2005/8/layout/vList2"/>
    <dgm:cxn modelId="{1279C9EE-7EDD-4775-861A-B702E6DD5FE4}" type="presParOf" srcId="{AF8732DC-C9AA-4165-B248-EC909C092B64}" destId="{25BC2988-484A-49AD-B89B-2FD8F40A7B10}" srcOrd="1" destOrd="0" presId="urn:microsoft.com/office/officeart/2005/8/layout/vList2"/>
    <dgm:cxn modelId="{C11C80CE-BC55-404C-92A8-70C3767E9854}" type="presParOf" srcId="{AF8732DC-C9AA-4165-B248-EC909C092B64}" destId="{A5FDA0F8-3D99-4D9B-B5A0-3E2C28872AB3}" srcOrd="2" destOrd="0" presId="urn:microsoft.com/office/officeart/2005/8/layout/vList2"/>
    <dgm:cxn modelId="{10AF94D3-D553-4BED-961D-AABCB6911A3E}" type="presOf" srcId="{B3230BF6-9D4A-4907-8B8F-58C79E8B7F88}" destId="{A5FDA0F8-3D99-4D9B-B5A0-3E2C28872AB3}" srcOrd="0" destOrd="0" presId="urn:microsoft.com/office/officeart/2005/8/layout/vList2"/>
    <dgm:cxn modelId="{C84530F7-0463-4420-9411-51CD3BA49746}" type="presParOf" srcId="{AF8732DC-C9AA-4165-B248-EC909C092B64}" destId="{A79DB413-3844-462D-8ED5-FEE9D71A7632}" srcOrd="3" destOrd="0" presId="urn:microsoft.com/office/officeart/2005/8/layout/vList2"/>
    <dgm:cxn modelId="{8C3A6609-6F7C-4ED5-983E-0B4AC5C795D3}" type="presParOf" srcId="{AF8732DC-C9AA-4165-B248-EC909C092B64}" destId="{D0003081-46E7-4624-A14D-993BD9CB4B06}" srcOrd="4" destOrd="0" presId="urn:microsoft.com/office/officeart/2005/8/layout/vList2"/>
    <dgm:cxn modelId="{C7987DBA-7073-4C3F-83E4-0EFA937E5703}" type="presOf" srcId="{D987FE5D-4899-439E-A4B3-9571BC94FA63}" destId="{D0003081-46E7-4624-A14D-993BD9CB4B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63640" cy="5504688"/>
        <a:chOff x="0" y="0"/>
        <a:chExt cx="6263640" cy="5504688"/>
      </a:xfrm>
    </dsp:grpSpPr>
    <dsp:sp modelId="{F256692F-255B-4D41-BCAB-E2783C550BED}">
      <dsp:nvSpPr>
        <dsp:cNvPr id="3" name="Rounded Rectangle 2"/>
        <dsp:cNvSpPr/>
      </dsp:nvSpPr>
      <dsp:spPr bwMode="white">
        <a:xfrm>
          <a:off x="0" y="892434"/>
          <a:ext cx="6263640" cy="118618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>
              <a:latin typeface="Verdana" panose="020B0604030504040204" pitchFamily="34" charset="0"/>
              <a:cs typeface="Verdana" panose="020B0604030504040204" pitchFamily="34" charset="0"/>
            </a:rPr>
            <a:t>Wie zijn we? </a:t>
          </a:r>
          <a:endParaRPr lang="en-US">
            <a:latin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892434"/>
        <a:ext cx="6263640" cy="1186180"/>
      </dsp:txXfrm>
    </dsp:sp>
    <dsp:sp modelId="{A5FDA0F8-3D99-4D9B-B5A0-3E2C28872AB3}">
      <dsp:nvSpPr>
        <dsp:cNvPr id="4" name="Rounded Rectangle 3"/>
        <dsp:cNvSpPr/>
      </dsp:nvSpPr>
      <dsp:spPr bwMode="white">
        <a:xfrm>
          <a:off x="0" y="2159254"/>
          <a:ext cx="6263640" cy="118618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>
            <a:hueOff val="-3390000"/>
            <a:satOff val="-8626"/>
            <a:lumOff val="-588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>
              <a:latin typeface="Verdana" panose="020B0604030504040204" pitchFamily="34" charset="0"/>
              <a:cs typeface="Verdana" panose="020B0604030504040204" pitchFamily="34" charset="0"/>
            </a:rPr>
            <a:t>W</a:t>
          </a:r>
          <a:r>
            <a:rPr lang="nl-NL">
              <a:latin typeface="Verdana" panose="020B0604030504040204" pitchFamily="34" charset="0"/>
              <a:cs typeface="Verdana" panose="020B0604030504040204" pitchFamily="34" charset="0"/>
            </a:rPr>
            <a:t>at doen we voor u?</a:t>
          </a:r>
          <a:endParaRPr lang="en-US">
            <a:latin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159254"/>
        <a:ext cx="6263640" cy="1186180"/>
      </dsp:txXfrm>
    </dsp:sp>
    <dsp:sp modelId="{D0003081-46E7-4624-A14D-993BD9CB4B06}">
      <dsp:nvSpPr>
        <dsp:cNvPr id="5" name="Rounded Rectangle 4"/>
        <dsp:cNvSpPr/>
      </dsp:nvSpPr>
      <dsp:spPr bwMode="white">
        <a:xfrm>
          <a:off x="0" y="3426074"/>
          <a:ext cx="6263640" cy="118618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>
            <a:hueOff val="-6780000"/>
            <a:satOff val="-17254"/>
            <a:lumOff val="-1176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dirty="0">
              <a:latin typeface="Verdana" panose="020B0604030504040204" pitchFamily="34" charset="0"/>
              <a:cs typeface="Verdana" panose="020B0604030504040204" pitchFamily="34" charset="0"/>
            </a:rPr>
            <a:t>Lees ons jaarverslag: </a:t>
          </a:r>
          <a:r>
            <a:rPr lang="nl-NL" dirty="0">
              <a:latin typeface="Verdana" panose="020B0604030504040204" pitchFamily="34" charset="0"/>
              <a:cs typeface="Verdana" panose="020B0604030504040204" pitchFamily="34" charset="0"/>
              <a:hlinkClick r:id="rId1"/>
            </a:rPr>
            <a:t>www.dorpsraadberkelenschot.nl</a:t>
          </a:r>
          <a:r>
            <a:rPr lang="nl-NL" dirty="0">
              <a:latin typeface="Verdana" panose="020B0604030504040204" pitchFamily="34" charset="0"/>
              <a:cs typeface="Verdana" panose="020B0604030504040204" pitchFamily="34" charset="0"/>
            </a:rPr>
            <a:t>  </a:t>
          </a:r>
          <a:endParaRPr lang="en-US" dirty="0">
            <a:latin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426074"/>
        <a:ext cx="6263640" cy="1186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  <a:endParaRPr lang="nl-NL"/>
          </a:p>
          <a:p>
            <a:pPr lvl="1"/>
            <a:r>
              <a:rPr lang="nl-NL"/>
              <a:t>Tweede niveau</a:t>
            </a:r>
            <a:endParaRPr lang="nl-NL"/>
          </a:p>
          <a:p>
            <a:pPr lvl="2"/>
            <a:r>
              <a:rPr lang="nl-NL"/>
              <a:t>Derde niveau</a:t>
            </a:r>
            <a:endParaRPr lang="nl-NL"/>
          </a:p>
          <a:p>
            <a:pPr lvl="3"/>
            <a:r>
              <a:rPr lang="nl-NL"/>
              <a:t>Vierde niveau</a:t>
            </a:r>
            <a:endParaRPr lang="nl-NL"/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B5A5-A635-4139-A992-71EA408922E7}" type="datetimeFigureOut">
              <a:rPr lang="nl-NL" smtClean="0"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5E66-12D4-49C1-ADFA-81FCB44DC941}" type="slidenum">
              <a:rPr lang="nl-NL" smtClean="0"/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2465" y="1755775"/>
            <a:ext cx="8305800" cy="1789430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Verdana" panose="020B0604030504040204" pitchFamily="34" charset="0"/>
                <a:cs typeface="Verdana" panose="020B0604030504040204" pitchFamily="34" charset="0"/>
              </a:rPr>
              <a:t>Jaarvergadering</a:t>
            </a:r>
            <a:r>
              <a:rPr lang="nl-NL" sz="4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sz="4400" dirty="0"/>
            </a:br>
            <a:r>
              <a:rPr lang="nl-NL" sz="3200" dirty="0">
                <a:latin typeface="Verdana" panose="020B0604030504040204" pitchFamily="34" charset="0"/>
                <a:cs typeface="Verdana" panose="020B0604030504040204" pitchFamily="34" charset="0"/>
              </a:rPr>
              <a:t>2 juni 2022</a:t>
            </a: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nl-NL"/>
          </a:p>
        </p:txBody>
      </p:sp>
      <p:pic>
        <p:nvPicPr>
          <p:cNvPr id="6" name="Picture 5" descr="Logo DR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0890" y="455295"/>
            <a:ext cx="3029585" cy="10604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01065" y="3785235"/>
            <a:ext cx="3287395" cy="2676525"/>
          </a:xfrm>
          <a:prstGeom prst="rect">
            <a:avLst/>
          </a:prstGeom>
          <a:solidFill>
            <a:srgbClr val="0068B6"/>
          </a:solidFill>
        </p:spPr>
        <p:txBody>
          <a:bodyPr wrap="square" rtlCol="0">
            <a:spAutoFit/>
          </a:bodyPr>
          <a:p>
            <a:pPr algn="ctr"/>
            <a:r>
              <a:rPr lang="nl-NL" altLang="en-US" b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Dorpsagenda &amp; Financieel</a:t>
            </a:r>
            <a:endParaRPr lang="nl-NL" altLang="en-US" b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altLang="en-US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Tineke Donga-Freling</a:t>
            </a:r>
            <a:endParaRPr lang="nl-NL" altLang="en-US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altLang="en-US" sz="1600" i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Voorzitter Dorpsraad</a:t>
            </a:r>
            <a:endParaRPr lang="nl-NL" altLang="en-US" sz="1600" i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altLang="en-US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Sjef van den Aker</a:t>
            </a:r>
            <a:endParaRPr lang="nl-NL" altLang="en-US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altLang="en-US" sz="1600" i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Penningmeester</a:t>
            </a:r>
            <a:br>
              <a:rPr lang="nl-NL" altLang="en-US" sz="1600" i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nl-NL" altLang="en-US" sz="15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5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 descr="tilbur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45" y="5512435"/>
            <a:ext cx="829945" cy="8299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452620" y="3785235"/>
            <a:ext cx="3288030" cy="2676525"/>
          </a:xfrm>
          <a:prstGeom prst="rect">
            <a:avLst/>
          </a:prstGeom>
          <a:solidFill>
            <a:srgbClr val="0068B6"/>
          </a:solidFill>
        </p:spPr>
        <p:txBody>
          <a:bodyPr wrap="square" rtlCol="0">
            <a:spAutoFit/>
          </a:bodyPr>
          <a:p>
            <a:pPr algn="ctr"/>
            <a:r>
              <a:rPr lang="nl-NL" altLang="en-US" b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Pauwels Oost/Station/</a:t>
            </a:r>
            <a:endParaRPr lang="nl-NL" altLang="en-US" b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algn="ctr"/>
            <a:r>
              <a:rPr lang="nl-NL" altLang="en-US" b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Koningsoordlaan</a:t>
            </a:r>
            <a:endParaRPr lang="nl-NL" altLang="en-US" b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b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altLang="en-US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Martijn Kanters </a:t>
            </a:r>
            <a:endParaRPr lang="nl-NL" altLang="en-US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algn="ctr"/>
            <a:r>
              <a:rPr lang="nl-NL" altLang="en-US" sz="1600" i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Stadsontwikkelaar</a:t>
            </a:r>
            <a:endParaRPr lang="nl-NL" altLang="en-US" sz="1600" i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tilbur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70" y="5512435"/>
            <a:ext cx="829945" cy="8299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004810" y="3785235"/>
            <a:ext cx="3288030" cy="2676525"/>
          </a:xfrm>
          <a:prstGeom prst="rect">
            <a:avLst/>
          </a:prstGeom>
          <a:solidFill>
            <a:srgbClr val="0068B6"/>
          </a:solidFill>
        </p:spPr>
        <p:txBody>
          <a:bodyPr wrap="square" rtlCol="0">
            <a:spAutoFit/>
          </a:bodyPr>
          <a:p>
            <a:pPr algn="ctr"/>
            <a:r>
              <a:rPr lang="nl-NL" altLang="en-US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Herontwikkeling </a:t>
            </a:r>
            <a:r>
              <a:rPr lang="nl-NL" altLang="en-US" b="1" dirty="0" err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Eikenbosch</a:t>
            </a:r>
            <a:r>
              <a:rPr lang="nl-NL" altLang="en-US" b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/Voorhof</a:t>
            </a:r>
            <a:endParaRPr lang="nl-NL" altLang="en-US" b="1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altLang="en-US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altLang="en-US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Jochem van Engelen </a:t>
            </a:r>
            <a:endParaRPr lang="nl-NL" altLang="en-US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algn="ctr"/>
            <a:r>
              <a:rPr lang="nl-NL" altLang="en-US" sz="1600" i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Programmamanager</a:t>
            </a:r>
            <a:endParaRPr lang="nl-NL" altLang="en-US" sz="1600" i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altLang="en-US" sz="1600" i="1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gebiedsontwikkeling</a:t>
            </a:r>
            <a:endParaRPr lang="nl-NL" altLang="en-US" sz="1600" i="1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altLang="en-US" sz="16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tilbur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5512435"/>
            <a:ext cx="829945" cy="829945"/>
          </a:xfrm>
          <a:prstGeom prst="rect">
            <a:avLst/>
          </a:prstGeom>
        </p:spPr>
      </p:pic>
      <p:pic>
        <p:nvPicPr>
          <p:cNvPr id="10" name="Picture 9" descr="tilbur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5" y="5512435"/>
            <a:ext cx="829945" cy="829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4772025" y="-35560"/>
            <a:ext cx="7458075" cy="6929120"/>
          </a:xfrm>
          <a:prstGeom prst="rect">
            <a:avLst/>
          </a:prstGeom>
          <a:solidFill>
            <a:srgbClr val="0068B6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</p:spPr>
        <p:txBody>
          <a:bodyPr/>
          <a:lstStyle/>
          <a:p>
            <a:r>
              <a:rPr lang="nl-NL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Dorpsagenda </a:t>
            </a:r>
            <a:endParaRPr lang="nl-NL" b="1" dirty="0">
              <a:solidFill>
                <a:srgbClr val="0068B6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505" y="365125"/>
            <a:ext cx="6555105" cy="6377305"/>
          </a:xfrm>
        </p:spPr>
        <p:txBody>
          <a:bodyPr>
            <a:normAutofit fontScale="62500"/>
          </a:bodyPr>
          <a:lstStyle/>
          <a:p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Druk op voorzieningen</a:t>
            </a:r>
            <a:endParaRPr lang="nl-NL" sz="39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39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Toename vergrijzing én jonge gezinnen</a:t>
            </a:r>
            <a:endParaRPr lang="nl-NL" sz="39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39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Pilot </a:t>
            </a:r>
            <a:r>
              <a:rPr lang="nl-NL" sz="3900" dirty="0" err="1">
                <a:latin typeface="Verdana" panose="020B0604030504040204" pitchFamily="34" charset="0"/>
                <a:cs typeface="Verdana" panose="020B0604030504040204" pitchFamily="34" charset="0"/>
              </a:rPr>
              <a:t>Ggoud</a:t>
            </a:r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aandacht gericht op 4 gebieden</a:t>
            </a:r>
            <a:b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l-NL" sz="3900" dirty="0" err="1">
                <a:latin typeface="Verdana" panose="020B0604030504040204" pitchFamily="34" charset="0"/>
                <a:cs typeface="Verdana" panose="020B0604030504040204" pitchFamily="34" charset="0"/>
              </a:rPr>
              <a:t>infographic</a:t>
            </a:r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 in Schakel)</a:t>
            </a:r>
            <a:endParaRPr lang="nl-NL" sz="39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39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3900" dirty="0">
                <a:latin typeface="Verdana" panose="020B0604030504040204" pitchFamily="34" charset="0"/>
                <a:cs typeface="Verdana" panose="020B0604030504040204" pitchFamily="34" charset="0"/>
              </a:rPr>
              <a:t>Voorbeelden: </a:t>
            </a:r>
            <a:endParaRPr lang="nl-NL" sz="39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b="1" dirty="0">
                <a:latin typeface="Verdana" panose="020B0604030504040204" pitchFamily="34" charset="0"/>
                <a:cs typeface="Verdana" panose="020B0604030504040204" pitchFamily="34" charset="0"/>
              </a:rPr>
              <a:t>multifunctionele</a:t>
            </a: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 grote zaal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ontmoetingsruimtes ouderen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druk op de zorg: huisartsen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capaciteit basisscholen en kinderopvang; incl. keuzevrijheid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jeugd? 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772025" cy="3811905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4. Sociale basis en voorzieningen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Content Placeholder 9" descr="ggou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" y="3075940"/>
            <a:ext cx="4681220" cy="2372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4772025" y="-35560"/>
            <a:ext cx="7458075" cy="6929120"/>
          </a:xfrm>
          <a:prstGeom prst="rect">
            <a:avLst/>
          </a:prstGeom>
          <a:solidFill>
            <a:srgbClr val="0068B6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</p:spPr>
        <p:txBody>
          <a:bodyPr/>
          <a:lstStyle/>
          <a:p>
            <a:r>
              <a:rPr lang="nl-NL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Dorpsagenda </a:t>
            </a:r>
            <a:endParaRPr lang="nl-NL" b="1" dirty="0">
              <a:solidFill>
                <a:srgbClr val="0068B6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03190" y="661670"/>
            <a:ext cx="6172200" cy="5534660"/>
          </a:xfrm>
        </p:spPr>
        <p:txBody>
          <a:bodyPr/>
          <a:lstStyle/>
          <a:p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Verduurzamen woningen in de kinderschoenen?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Wachten op de overheid?</a:t>
            </a:r>
            <a:b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Voorlichting geven</a:t>
            </a:r>
            <a:b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adviesgesprekken 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Zelf aan de slag/besparen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err="1">
                <a:latin typeface="Verdana" panose="020B0604030504040204" pitchFamily="34" charset="0"/>
                <a:cs typeface="Verdana" panose="020B0604030504040204" pitchFamily="34" charset="0"/>
              </a:rPr>
              <a:t>Vergroenen</a:t>
            </a:r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772025" cy="3811905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5. Klimaatadaptatie 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Content Placeholder 11" descr="10-tips-energie-bespar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24150"/>
            <a:ext cx="4773930" cy="2386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8435" cy="435165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Inkomsten: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Bewonersbudget 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(totaal €23.533)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Uitgaven: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Ondersteuningskosten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Uitgaven voor de inwoners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Verantwoording naar gemeente</a:t>
            </a:r>
            <a:r>
              <a:rPr lang="nl-NL" dirty="0"/>
              <a:t>  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/>
        </p:nvSpPr>
        <p:spPr>
          <a:xfrm>
            <a:off x="0" y="434975"/>
            <a:ext cx="12191365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Dorpsraad financieel</a:t>
            </a:r>
            <a:endParaRPr lang="nl-NL" sz="4800" b="1" dirty="0">
              <a:solidFill>
                <a:srgbClr val="0068B6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Content Placeholder 7" descr="salari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71615" y="2610485"/>
            <a:ext cx="436245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nl-NL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Programma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7920"/>
          </a:xfrm>
        </p:spPr>
        <p:txBody>
          <a:bodyPr>
            <a:normAutofit fontScale="80000"/>
          </a:bodyPr>
          <a:p>
            <a:r>
              <a:rPr lang="en-US"/>
              <a:t>20.00 uur: </a:t>
            </a:r>
            <a:endParaRPr lang="en-US"/>
          </a:p>
          <a:p>
            <a:pPr lvl="1"/>
            <a:r>
              <a:rPr lang="en-US"/>
              <a:t>Tineke Donga-Freling (voorzitter)</a:t>
            </a:r>
            <a:r>
              <a:rPr lang="nl-NL" altLang="en-US"/>
              <a:t>: Dorpsagenda </a:t>
            </a:r>
            <a:endParaRPr lang="nl-NL" altLang="en-US"/>
          </a:p>
          <a:p>
            <a:pPr lvl="1"/>
            <a:r>
              <a:rPr lang="en-US"/>
              <a:t>Sjef van den Aker (penningmeester): </a:t>
            </a:r>
            <a:r>
              <a:rPr lang="nl-NL" altLang="en-US"/>
              <a:t>F</a:t>
            </a:r>
            <a:r>
              <a:rPr lang="en-US"/>
              <a:t>inanciën Dorpsraad</a:t>
            </a:r>
            <a:endParaRPr lang="en-US"/>
          </a:p>
          <a:p>
            <a:r>
              <a:rPr lang="en-US"/>
              <a:t>20.30 uur: </a:t>
            </a:r>
            <a:endParaRPr lang="en-US"/>
          </a:p>
          <a:p>
            <a:pPr lvl="1"/>
            <a:r>
              <a:rPr lang="en-US"/>
              <a:t>Martijn Kanters (stadsontwikkelaar, gemeente Tilburg): Gebiedsontwikkeling Pauwels Oost (woningbouwlocatie Akkers, het station en de Koningsoordlaan)</a:t>
            </a:r>
            <a:endParaRPr lang="en-US"/>
          </a:p>
          <a:p>
            <a:pPr lvl="1"/>
            <a:r>
              <a:rPr lang="nl-NL" altLang="en-US"/>
              <a:t>Mogelijkheid tot vragen stellen</a:t>
            </a:r>
            <a:endParaRPr lang="en-US"/>
          </a:p>
          <a:p>
            <a:r>
              <a:rPr lang="en-US"/>
              <a:t>21.15 uur: pauze</a:t>
            </a:r>
            <a:endParaRPr lang="en-US"/>
          </a:p>
          <a:p>
            <a:r>
              <a:rPr lang="en-US"/>
              <a:t>21.30 uur: </a:t>
            </a:r>
            <a:endParaRPr lang="en-US"/>
          </a:p>
          <a:p>
            <a:pPr lvl="1"/>
            <a:r>
              <a:rPr lang="en-US"/>
              <a:t>Jochem van Engelen (programmamanager gebiedsontwikkeling, gemeente Tilburg): Herontwikkeling voormalig winkelcentrum Eikenbosch en Torentjeshoef, voorlopig stedenbouwkundig ontwerp Voorhof en vervolg</a:t>
            </a:r>
            <a:endParaRPr lang="en-US"/>
          </a:p>
          <a:p>
            <a:pPr lvl="1"/>
            <a:r>
              <a:rPr lang="nl-NL" altLang="en-US"/>
              <a:t>Mogelijkheid tot vragen stellen</a:t>
            </a:r>
            <a:endParaRPr lang="en-US"/>
          </a:p>
          <a:p>
            <a:r>
              <a:rPr lang="en-US"/>
              <a:t>22.15 uur: einde programma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135" y="676910"/>
            <a:ext cx="4171315" cy="5504815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Dorpsraad</a:t>
            </a:r>
            <a:br>
              <a:rPr lang="nl-NL" sz="60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60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Berkel- Enschot  </a:t>
            </a:r>
            <a:endParaRPr lang="nl-NL" sz="60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ijdelijke aanduiding voor inhoud 2"/>
          <p:cNvGraphicFramePr>
            <a:graphicFrameLocks noGrp="1"/>
          </p:cNvGraphicFramePr>
          <p:nvPr>
            <p:ph idx="1"/>
          </p:nvPr>
        </p:nvGraphicFramePr>
        <p:xfrm>
          <a:off x="5458864" y="67627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Onze leden</a:t>
            </a:r>
            <a:br>
              <a:rPr lang="nl-NL" sz="36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Content Placeholder 7" descr="ledendr"/>
          <p:cNvPicPr>
            <a:picLocks noChangeAspect="1"/>
          </p:cNvPicPr>
          <p:nvPr>
            <p:ph sz="half" idx="1"/>
          </p:nvPr>
        </p:nvPicPr>
        <p:blipFill>
          <a:blip r:embed="rId1"/>
          <a:srcRect r="-384" b="75281"/>
          <a:stretch>
            <a:fillRect/>
          </a:stretch>
        </p:blipFill>
        <p:spPr>
          <a:xfrm>
            <a:off x="681355" y="1776730"/>
            <a:ext cx="5641975" cy="2151380"/>
          </a:xfrm>
          <a:prstGeom prst="rect">
            <a:avLst/>
          </a:prstGeom>
        </p:spPr>
      </p:pic>
      <p:pic>
        <p:nvPicPr>
          <p:cNvPr id="10" name="Content Placeholder 7" descr="ledendr"/>
          <p:cNvPicPr>
            <a:picLocks noChangeAspect="1"/>
          </p:cNvPicPr>
          <p:nvPr>
            <p:ph sz="half" idx="2"/>
          </p:nvPr>
        </p:nvPicPr>
        <p:blipFill>
          <a:blip r:embed="rId1"/>
          <a:srcRect t="24835" b="49672"/>
          <a:stretch>
            <a:fillRect/>
          </a:stretch>
        </p:blipFill>
        <p:spPr>
          <a:xfrm>
            <a:off x="6323330" y="1743710"/>
            <a:ext cx="5615940" cy="2217420"/>
          </a:xfrm>
          <a:prstGeom prst="rect">
            <a:avLst/>
          </a:prstGeom>
        </p:spPr>
      </p:pic>
      <p:pic>
        <p:nvPicPr>
          <p:cNvPr id="11" name="Content Placeholder 7" descr="ledendr"/>
          <p:cNvPicPr>
            <a:picLocks noChangeAspect="1"/>
          </p:cNvPicPr>
          <p:nvPr/>
        </p:nvPicPr>
        <p:blipFill>
          <a:blip r:embed="rId1"/>
          <a:srcRect t="50416" b="22749"/>
          <a:stretch>
            <a:fillRect/>
          </a:stretch>
        </p:blipFill>
        <p:spPr>
          <a:xfrm>
            <a:off x="681355" y="4013835"/>
            <a:ext cx="5641975" cy="2344420"/>
          </a:xfrm>
          <a:prstGeom prst="rect">
            <a:avLst/>
          </a:prstGeom>
        </p:spPr>
      </p:pic>
      <p:pic>
        <p:nvPicPr>
          <p:cNvPr id="12" name="Content Placeholder 7" descr="ledendr"/>
          <p:cNvPicPr>
            <a:picLocks noChangeAspect="1"/>
          </p:cNvPicPr>
          <p:nvPr/>
        </p:nvPicPr>
        <p:blipFill>
          <a:blip r:embed="rId1"/>
          <a:srcRect t="77194" r="32899"/>
          <a:stretch>
            <a:fillRect/>
          </a:stretch>
        </p:blipFill>
        <p:spPr>
          <a:xfrm>
            <a:off x="6323330" y="4013200"/>
            <a:ext cx="3767455" cy="2259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6065"/>
          </a:xfrm>
        </p:spPr>
        <p:txBody>
          <a:bodyPr/>
          <a:lstStyle/>
          <a:p>
            <a:pPr algn="ctr"/>
            <a:r>
              <a:rPr lang="nl-NL" sz="4800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Dorpsagenda</a:t>
            </a:r>
            <a:br>
              <a:rPr lang="nl-NL" sz="36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Dorpsraad en gemeente 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07135" y="2575560"/>
            <a:ext cx="3073400" cy="3055620"/>
          </a:xfrm>
        </p:spPr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cs typeface="Verdana" panose="020B0604030504040204" pitchFamily="34" charset="0"/>
              </a:rPr>
              <a:t>Tot</a:t>
            </a:r>
            <a:r>
              <a:rPr lang="nl-NL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standkoming</a:t>
            </a:r>
            <a:endParaRPr lang="nl-NL" sz="2400" dirty="0" err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cs typeface="Verdana" panose="020B0604030504040204" pitchFamily="34" charset="0"/>
              </a:rPr>
              <a:t>Visie</a:t>
            </a:r>
            <a:endParaRPr lang="nl-NL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671945" y="2349500"/>
            <a:ext cx="4968875" cy="3507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+mj-lt"/>
              <a:buNone/>
            </a:pPr>
            <a:r>
              <a:rPr lang="nl-NL" sz="24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5 kernopgaves: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lang="nl-NL" dirty="0"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Mobiliteit en verkeersveiligheid</a:t>
            </a:r>
            <a:b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lang="nl-NL" sz="2000" dirty="0"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Groen en spelen</a:t>
            </a:r>
            <a:b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lang="nl-NL" sz="2000" dirty="0"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Ruimtelijke ordening en wonen</a:t>
            </a:r>
            <a:b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lang="nl-NL" sz="2000" dirty="0"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Sociale basis en voorzieningen</a:t>
            </a:r>
            <a:b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lang="nl-NL" sz="2000" dirty="0"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2000" dirty="0"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Klimaatadaptatie </a:t>
            </a:r>
            <a:endParaRPr lang="nl-NL" sz="2000" dirty="0"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pic>
        <p:nvPicPr>
          <p:cNvPr id="7" name="Content Placeholder 6" descr="Logo DR1"/>
          <p:cNvPicPr>
            <a:picLocks noChangeAspect="1"/>
          </p:cNvPicPr>
          <p:nvPr>
            <p:ph sz="half" idx="2"/>
          </p:nvPr>
        </p:nvPicPr>
        <p:blipFill>
          <a:blip r:embed="rId1">
            <a:alphaModFix amt="26000"/>
          </a:blip>
          <a:srcRect r="71469" b="-5357"/>
          <a:stretch>
            <a:fillRect/>
          </a:stretch>
        </p:blipFill>
        <p:spPr>
          <a:xfrm>
            <a:off x="838200" y="2136775"/>
            <a:ext cx="3575050" cy="462216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94225" y="3555365"/>
            <a:ext cx="1764030" cy="670560"/>
          </a:xfrm>
          <a:prstGeom prst="rightArrow">
            <a:avLst/>
          </a:prstGeom>
          <a:solidFill>
            <a:srgbClr val="0068B6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6573520" y="2136775"/>
            <a:ext cx="5232400" cy="4364990"/>
          </a:xfrm>
          <a:prstGeom prst="rect">
            <a:avLst/>
          </a:prstGeom>
          <a:solidFill>
            <a:srgbClr val="0068B6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15000"/>
          </a:blip>
          <a:stretch>
            <a:fillRect l="-2000"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036" y="492104"/>
            <a:ext cx="10372725" cy="1060237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Visie</a:t>
            </a:r>
            <a:endParaRPr lang="nl-NL" sz="4800" b="1" dirty="0">
              <a:solidFill>
                <a:srgbClr val="0068B6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jdelijke aanduiding voor inhoud 3"/>
          <p:cNvSpPr>
            <a:spLocks noGrp="1"/>
          </p:cNvSpPr>
          <p:nvPr>
            <p:ph idx="1"/>
          </p:nvPr>
        </p:nvSpPr>
        <p:spPr>
          <a:xfrm>
            <a:off x="211455" y="2103120"/>
            <a:ext cx="11768455" cy="46443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Berkel-Enschot wil haar </a:t>
            </a:r>
            <a:r>
              <a:rPr lang="nl-NL" b="1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groene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dorpse </a:t>
            </a: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karakter en haar eigen verenigingsleven behouden. </a:t>
            </a:r>
            <a:endParaRPr lang="nl-NL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nl-NL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Ze wil een dorp zijn, waar </a:t>
            </a:r>
            <a:r>
              <a:rPr lang="nl-NL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jong en oud </a:t>
            </a: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met liefde voor het dorp op een </a:t>
            </a:r>
            <a:r>
              <a:rPr lang="nl-NL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prettige</a:t>
            </a: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veilige</a:t>
            </a: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manier kan wonen, spelen, sporten, leren, werken, samenleven en ontmoeten.</a:t>
            </a:r>
            <a:endParaRPr lang="nl-NL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nl-NL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Een dorp, waarin de bewoners een </a:t>
            </a:r>
            <a:r>
              <a:rPr lang="nl-NL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sterke sociale binding </a:t>
            </a: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 grote saamhorigheid ervaren en een houding hebben van: we </a:t>
            </a:r>
            <a:r>
              <a:rPr lang="nl-NL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helpen</a:t>
            </a: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elkaar</a:t>
            </a:r>
            <a:r>
              <a:rPr lang="nl-NL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waar mogelijk.</a:t>
            </a:r>
            <a:endParaRPr lang="nl-NL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s 16"/>
          <p:cNvSpPr/>
          <p:nvPr/>
        </p:nvSpPr>
        <p:spPr>
          <a:xfrm>
            <a:off x="4772025" y="-35560"/>
            <a:ext cx="7458075" cy="6929120"/>
          </a:xfrm>
          <a:prstGeom prst="rect">
            <a:avLst/>
          </a:prstGeom>
          <a:solidFill>
            <a:srgbClr val="0068B6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" y="457200"/>
            <a:ext cx="4771390" cy="1600200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Dorpsagenda</a:t>
            </a: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505" y="987425"/>
            <a:ext cx="6660515" cy="4873625"/>
          </a:xfrm>
        </p:spPr>
        <p:txBody>
          <a:bodyPr>
            <a:normAutofit fontScale="90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Aandacht voor kwetsbare verkeersdeelnemers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30-km zones en ruimte fietsers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Monitoren: verder gaan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na adviezen verkeersknelpunten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 err="1">
                <a:latin typeface="Verdana" panose="020B0604030504040204" pitchFamily="34" charset="0"/>
                <a:cs typeface="Verdana" panose="020B0604030504040204" pitchFamily="34" charset="0"/>
              </a:rPr>
              <a:t>Koningsoordlaan</a:t>
            </a: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Bereikbaarheid van ons dorp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openbaar vervoer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772025" cy="1176020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1.Mobiliteit en verkeersveiligheid 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Content Placeholder 6" descr="Verkeersveiligheid_16102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3079750"/>
            <a:ext cx="4768215" cy="2682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s 16"/>
          <p:cNvSpPr/>
          <p:nvPr/>
        </p:nvSpPr>
        <p:spPr>
          <a:xfrm>
            <a:off x="4772025" y="-35560"/>
            <a:ext cx="7458075" cy="6929120"/>
          </a:xfrm>
          <a:prstGeom prst="rect">
            <a:avLst/>
          </a:prstGeom>
          <a:solidFill>
            <a:srgbClr val="0068B6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Dorpsagenda</a:t>
            </a: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505" y="623570"/>
            <a:ext cx="6794500" cy="6116955"/>
          </a:xfrm>
        </p:spPr>
        <p:txBody>
          <a:bodyPr>
            <a:normAutofit fontScale="37500" lnSpcReduction="20000"/>
          </a:bodyPr>
          <a:lstStyle/>
          <a:p>
            <a:r>
              <a:rPr lang="nl-NL" sz="7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Programma Pauwels: recreatie, toerisme en </a:t>
            </a:r>
            <a:r>
              <a:rPr lang="nl-NL" sz="75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vrije tijd. B</a:t>
            </a:r>
            <a:r>
              <a:rPr lang="nl-NL" sz="7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ijdragen spelen en bewegen van (jonge) kinderen en ouderen. </a:t>
            </a:r>
            <a:br>
              <a:rPr lang="nl-NL" sz="7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</a:br>
            <a:endParaRPr lang="nl-NL" sz="7500" dirty="0">
              <a:effectLst/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  <a:t>Nieuw bouwproject: bijdragen aan </a:t>
            </a:r>
            <a:r>
              <a:rPr lang="nl-NL" sz="7500" dirty="0" err="1">
                <a:latin typeface="Verdana" panose="020B0604030504040204" pitchFamily="34" charset="0"/>
                <a:cs typeface="Verdana" panose="020B0604030504040204" pitchFamily="34" charset="0"/>
              </a:rPr>
              <a:t>vergroenen</a:t>
            </a:r>
            <a: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  <a:t> en spelen. </a:t>
            </a:r>
            <a:br>
              <a:rPr lang="nl-NL" sz="7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</a:br>
            <a:endParaRPr lang="nl-NL" sz="7500" dirty="0">
              <a:effectLst/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  <a:t>Nu al: gezamenlijke ruimtes benutten met ‘functioneel groen’</a:t>
            </a:r>
            <a:b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  <a:t>bewoners betrekken bij onderhoud</a:t>
            </a:r>
            <a:b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75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7500" dirty="0">
                <a:latin typeface="Verdana" panose="020B0604030504040204" pitchFamily="34" charset="0"/>
                <a:cs typeface="Verdana" panose="020B0604030504040204" pitchFamily="34" charset="0"/>
              </a:rPr>
              <a:t>Vernieuwen </a:t>
            </a:r>
            <a:r>
              <a:rPr lang="nl-NL" sz="7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verouderde speelplekken en het groen rondom (MJP)</a:t>
            </a:r>
            <a:br>
              <a:rPr lang="nl-NL" sz="7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</a:br>
            <a:endParaRPr lang="nl-NL" sz="7500" dirty="0">
              <a:effectLst/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r>
              <a:rPr lang="nl-NL" sz="7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Jeugd? </a:t>
            </a:r>
            <a:br>
              <a:rPr lang="nl-NL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</a:br>
            <a:endParaRPr lang="nl-NL" sz="32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32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772025" cy="898525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2. Groen en spelen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4" descr="Spelen-canstockphoto58179068-e1645718008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58440"/>
            <a:ext cx="4772025" cy="2541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s 16"/>
          <p:cNvSpPr/>
          <p:nvPr/>
        </p:nvSpPr>
        <p:spPr>
          <a:xfrm>
            <a:off x="4772025" y="-35560"/>
            <a:ext cx="7458075" cy="6929120"/>
          </a:xfrm>
          <a:prstGeom prst="rect">
            <a:avLst/>
          </a:prstGeom>
          <a:solidFill>
            <a:srgbClr val="0068B6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" y="457200"/>
            <a:ext cx="4771390" cy="1600200"/>
          </a:xfrm>
        </p:spPr>
        <p:txBody>
          <a:bodyPr/>
          <a:lstStyle/>
          <a:p>
            <a:r>
              <a:rPr lang="nl-NL" b="1" dirty="0">
                <a:solidFill>
                  <a:srgbClr val="0068B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Dorpsagenda</a:t>
            </a:r>
            <a:endParaRPr lang="nl-NL" b="1" dirty="0">
              <a:solidFill>
                <a:srgbClr val="0068B6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505" y="987425"/>
            <a:ext cx="6670040" cy="5400040"/>
          </a:xfrm>
        </p:spPr>
        <p:txBody>
          <a:bodyPr>
            <a:normAutofit fontScale="90000" lnSpcReduction="20000"/>
          </a:bodyPr>
          <a:lstStyle/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Woningbouwlocaties: 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participatie verhogen: richting Dorpsraad en bewoners</a:t>
            </a:r>
            <a:b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Omgevingswet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Integraliteit: aanspreekpunt programmamanager gemeente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Diversiteit in bouwen: behoefte aan woningen voor ouderen en starters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cs typeface="Verdana" panose="020B0604030504040204" pitchFamily="34" charset="0"/>
              </a:rPr>
              <a:t>Betaalbaarheid woningen </a:t>
            </a:r>
            <a:endParaRPr lang="nl-N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771390" cy="1032510"/>
          </a:xfrm>
        </p:spPr>
        <p:txBody>
          <a:bodyPr/>
          <a:lstStyle/>
          <a:p>
            <a:r>
              <a:rPr lang="nl-NL" sz="2800" dirty="0">
                <a:latin typeface="Verdana" panose="020B0604030504040204" pitchFamily="34" charset="0"/>
                <a:cs typeface="Verdana" panose="020B0604030504040204" pitchFamily="34" charset="0"/>
              </a:rPr>
              <a:t>3. Ruimtelijke ordening en wonen</a:t>
            </a:r>
            <a:endParaRPr lang="nl-NL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 descr="W3sibW9kaWZpZXIiOiJyZXNpemUiLCJ3aWR0aCI6MTkyMCwiaGVpZ2h0IjoxMDgwLCJmaXQiOiJpbnNpZGUiLCJwb3NpdGlvbiI6ImNlbnRlciIsImdyYXZpdHkiOiIiLCJzdHJhdGVneSI6IiIsImtlcm5lbCI6IiJ9XQ==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65475"/>
            <a:ext cx="4771390" cy="2482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3053</Words>
  <Application>WPS Presentation</Application>
  <PresentationFormat>Breedbeeld</PresentationFormat>
  <Paragraphs>146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Verdana</vt:lpstr>
      <vt:lpstr>Times New Roman</vt:lpstr>
      <vt:lpstr>Calibri</vt:lpstr>
      <vt:lpstr>Calibri Light</vt:lpstr>
      <vt:lpstr>Microsoft YaHei</vt:lpstr>
      <vt:lpstr>Arial Unicode MS</vt:lpstr>
      <vt:lpstr>Kantoorthema</vt:lpstr>
      <vt:lpstr>Jaarvergadering  2 juni 2022 </vt:lpstr>
      <vt:lpstr>Programma</vt:lpstr>
      <vt:lpstr>Dorpsraad Berkel- Enschot  </vt:lpstr>
      <vt:lpstr>Dorpsagenda Dorpsraad en gemeente </vt:lpstr>
      <vt:lpstr>Dorpsagenda Dorpsraad en gemeente </vt:lpstr>
      <vt:lpstr>Visie</vt:lpstr>
      <vt:lpstr>Dorpsagenda </vt:lpstr>
      <vt:lpstr>Dorpsagenda </vt:lpstr>
      <vt:lpstr>Dorpsagenda</vt:lpstr>
      <vt:lpstr>Dorpsagenda </vt:lpstr>
      <vt:lpstr>Dorpsagenda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tineke donga</dc:creator>
  <cp:lastModifiedBy>Laura</cp:lastModifiedBy>
  <cp:revision>11</cp:revision>
  <dcterms:created xsi:type="dcterms:W3CDTF">2022-04-13T12:48:00Z</dcterms:created>
  <dcterms:modified xsi:type="dcterms:W3CDTF">2022-06-01T15:23:40Z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FCABC6937FF54A0998EADD57CD777670</vt:lpwstr>
  </property>
  <property fmtid="{D5CDD505-2E9C-101B-9397-08002B2CF9AE}" pid="3" name="KSOProductBuildVer">
    <vt:lpwstr>1033-11.2.0.11130</vt:lpwstr>
  </property>
</Properties>
</file>